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778" r:id="rId2"/>
  </p:sldMasterIdLst>
  <p:sldIdLst>
    <p:sldId id="256" r:id="rId3"/>
    <p:sldId id="257" r:id="rId4"/>
    <p:sldId id="258" r:id="rId5"/>
    <p:sldId id="259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26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2FB436F-D41E-4DE4-A828-3E0A36031DAC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411C53-928A-4D09-8110-83EE32E75B3F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4BD9D-8A20-4825-94C4-77A65370C894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Shap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900" b="1"/>
            </a:lvl1pPr>
            <a:extLst/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hap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Shap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hap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hap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CDA84B-ADD9-4F1A-8D9A-D40253B27FCE}" type="slidenum">
              <a:rPr lang="de-DE" smtClean="0"/>
              <a:pPr/>
              <a:t>‹Nr.›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457200" y="260462"/>
            <a:ext cx="8229600" cy="1143000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Shap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hap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hap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F40768-D220-4CC9-A07C-02815A7090C3}" type="slidenum">
              <a:rPr lang="de-DE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Abschnittsüberschrift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900" b="1" cap="none" baseline="0"/>
            </a:lvl1pPr>
            <a:extLst/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hape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Shap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hap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hap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B2E104-1705-4893-A6A5-77BA17C4E91D}" type="slidenum">
              <a:rPr lang="de-DE" smtClean="0"/>
              <a:pPr/>
              <a:t>‹Nr.›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Shap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7000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Shap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7000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Shap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hap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hap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7F3B5C-DDD2-4DC9-B384-5835D955808C}" type="slidenum">
              <a:rPr lang="de-DE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Shap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Shape 3"/>
          <p:cNvSpPr>
            <a:spLocks noGrp="1"/>
          </p:cNvSpPr>
          <p:nvPr>
            <p:ph sz="half" idx="2"/>
          </p:nvPr>
        </p:nvSpPr>
        <p:spPr>
          <a:xfrm>
            <a:off x="457200" y="235072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Shape 4"/>
          <p:cNvSpPr>
            <a:spLocks noGrp="1"/>
          </p:cNvSpPr>
          <p:nvPr>
            <p:ph type="body" sz="quarter" idx="3"/>
          </p:nvPr>
        </p:nvSpPr>
        <p:spPr>
          <a:xfrm>
            <a:off x="4645025" y="1600200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Shape 5"/>
          <p:cNvSpPr>
            <a:spLocks noGrp="1"/>
          </p:cNvSpPr>
          <p:nvPr>
            <p:ph sz="quarter" idx="4"/>
          </p:nvPr>
        </p:nvSpPr>
        <p:spPr>
          <a:xfrm>
            <a:off x="4645025" y="235072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7" name="Shap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Shap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hap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2F324-7333-4CFA-8180-55679A2EA29C}" type="slidenum">
              <a:rPr lang="de-DE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Shap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hap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hap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DFB197-221A-4207-9B1A-FAC9F494C9CF}" type="slidenum">
              <a:rPr lang="de-DE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hap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hap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74C7D-96F0-4222-937F-90B13753FC6E}" type="slidenum">
              <a:rPr lang="de-DE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Shape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Shap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hap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hap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914B67-78B7-4CB9-824A-23F1CD7192E6}" type="slidenum">
              <a:rPr lang="de-DE" smtClean="0"/>
              <a:pPr/>
              <a:t>‹Nr.›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3EB790-38A3-4016-A3A7-3CF3B993CE87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hape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Shape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Shape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hape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hape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437C2FE3-E678-4C45-80D6-49B64BE3C706}" type="slidenum">
              <a:rPr lang="de-DE" smtClean="0"/>
              <a:pPr/>
              <a:t>‹Nr.›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Shap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Shap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hap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hap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3B51C-94DA-4072-8FDA-88C027E21E98}" type="slidenum">
              <a:rPr lang="de-DE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Shap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en-US"/>
          </a:p>
        </p:txBody>
      </p:sp>
      <p:sp>
        <p:nvSpPr>
          <p:cNvPr id="3" name="Shape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Shap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hape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hap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4F864C-FAB7-41C5-936D-1C645C13AFDB}" type="slidenum">
              <a:rPr lang="de-DE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DCD084-66B2-44CD-B08D-9B8E02F53E7B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B9C33ED-93C7-49D9-BBE6-40A176E5F885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3C239B-3926-4562-A32C-017BE06B1ADE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8166F3C-AADC-48A5-9B25-0CE91F9F2D32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FE8362-93B5-4746-9F34-0DAA285ED4F1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45395B-BE2E-493C-803B-721A875DE461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3EC8680-8DEA-43ED-B110-C3DAF082E137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878EE7-99A0-491E-A80B-77DDD320A59F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de-DE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de-DE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60F8B348-0D5F-48E9-AC6D-C5C2F3CAC27A}" type="slidenum">
              <a:rPr lang="de-DE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457200" y="1600203"/>
            <a:ext cx="8229600" cy="4701809"/>
          </a:xfrm>
          <a:prstGeom prst="rect">
            <a:avLst/>
          </a:prstGeom>
        </p:spPr>
        <p:txBody>
          <a:bodyPr vert="horz" lIns="9144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 smtClean="0"/>
          </a:p>
        </p:txBody>
      </p:sp>
      <p:sp>
        <p:nvSpPr>
          <p:cNvPr id="4" name="Rectangle 3"/>
          <p:cNvSpPr>
            <a:spLocks noGrp="1"/>
          </p:cNvSpPr>
          <p:nvPr>
            <p:ph type="dt" sz="half" idx="2"/>
          </p:nvPr>
        </p:nvSpPr>
        <p:spPr>
          <a:xfrm>
            <a:off x="457200" y="6377458"/>
            <a:ext cx="2133600" cy="365125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3"/>
          </p:nvPr>
        </p:nvSpPr>
        <p:spPr>
          <a:xfrm>
            <a:off x="2640596" y="6377458"/>
            <a:ext cx="5507719" cy="365125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 dirty="0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4"/>
          </p:nvPr>
        </p:nvSpPr>
        <p:spPr>
          <a:xfrm>
            <a:off x="8204396" y="6377456"/>
            <a:ext cx="733864" cy="365125"/>
          </a:xfrm>
          <a:prstGeom prst="rect">
            <a:avLst/>
          </a:prstGeom>
        </p:spPr>
        <p:txBody>
          <a:bodyPr vert="horz" bIns="0" rtlCol="0" anchor="b"/>
          <a:lstStyle>
            <a:lvl1pPr algn="r">
              <a:defRPr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60F8B348-0D5F-48E9-AC6D-C5C2F3CAC27A}" type="slidenum">
              <a:rPr lang="de-DE" smtClean="0"/>
              <a:pPr/>
              <a:t>‹Nr.›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9" r:id="rId1"/>
    <p:sldLayoutId id="2147483780" r:id="rId2"/>
    <p:sldLayoutId id="2147483781" r:id="rId3"/>
    <p:sldLayoutId id="2147483782" r:id="rId4"/>
    <p:sldLayoutId id="2147483783" r:id="rId5"/>
    <p:sldLayoutId id="2147483784" r:id="rId6"/>
    <p:sldLayoutId id="2147483785" r:id="rId7"/>
    <p:sldLayoutId id="2147483786" r:id="rId8"/>
    <p:sldLayoutId id="2147483787" r:id="rId9"/>
    <p:sldLayoutId id="2147483788" r:id="rId10"/>
    <p:sldLayoutId id="2147483789" r:id="rId11"/>
    <p:sldLayoutId id="2147483790" r:id="rId12"/>
  </p:sldLayoutIdLst>
  <p:txStyles>
    <p:titleStyle>
      <a:lvl1pPr algn="l" rtl="0" eaLnBrk="1" latinLnBrk="0" hangingPunct="1">
        <a:spcBef>
          <a:spcPct val="0"/>
        </a:spcBef>
        <a:buNone/>
        <a:defRPr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de-DE"/>
              <a:t>Marketing-Bericht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/>
              <a:t>Mono &amp; Poly AG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Unser Weg in die Zukunft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Erhöhung des Marktanteils durch Ausbau der Vertriebswege</a:t>
            </a:r>
          </a:p>
          <a:p>
            <a:r>
              <a:rPr lang="de-DE"/>
              <a:t>Investitionen im Bereich Forschung und Entwicklung</a:t>
            </a:r>
          </a:p>
          <a:p>
            <a:pPr lvl="1"/>
            <a:r>
              <a:rPr lang="de-DE"/>
              <a:t>Beteiligung an Gemeinschaftsforschung</a:t>
            </a:r>
          </a:p>
          <a:p>
            <a:pPr lvl="2"/>
            <a:r>
              <a:rPr lang="de-DE"/>
              <a:t>Innovations-Team, München</a:t>
            </a:r>
          </a:p>
          <a:p>
            <a:pPr lvl="1"/>
            <a:r>
              <a:rPr lang="de-DE"/>
              <a:t>Vergabe von Auftragsforschung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Ziele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Erreichen der Marktführerschaft</a:t>
            </a:r>
          </a:p>
          <a:p>
            <a:r>
              <a:rPr lang="de-DE"/>
              <a:t>Ausweitung des Exports nach Westeuropa</a:t>
            </a:r>
          </a:p>
          <a:p>
            <a:r>
              <a:rPr lang="de-DE"/>
              <a:t>Entwicklung innovativer Produkte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Jetzige Situation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Großer Konkurrenzdruck</a:t>
            </a:r>
          </a:p>
          <a:p>
            <a:r>
              <a:rPr lang="de-DE"/>
              <a:t>Zu wenig Neukunden</a:t>
            </a:r>
          </a:p>
          <a:p>
            <a:r>
              <a:rPr lang="de-DE"/>
              <a:t>Hohe Abhängigkeit von Großhändlern</a:t>
            </a:r>
          </a:p>
          <a:p>
            <a:r>
              <a:rPr lang="de-DE"/>
              <a:t>Rückläufige Umsatzzahlen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Gründe für diese Situation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Verkaufsgebiete sind zu groß</a:t>
            </a:r>
          </a:p>
          <a:p>
            <a:pPr lvl="1"/>
            <a:r>
              <a:rPr lang="de-DE"/>
              <a:t>Können nicht optimal betreut werden</a:t>
            </a:r>
          </a:p>
          <a:p>
            <a:pPr lvl="1"/>
            <a:r>
              <a:rPr lang="de-DE"/>
              <a:t>Dadurch unzufriedene Kunden</a:t>
            </a:r>
          </a:p>
          <a:p>
            <a:r>
              <a:rPr lang="de-DE"/>
              <a:t>Wenig Neuentwicklungen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Mögliche Alternativen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de-DE"/>
              <a:t>Vorschläge</a:t>
            </a:r>
          </a:p>
          <a:p>
            <a:pPr lvl="1">
              <a:lnSpc>
                <a:spcPct val="90000"/>
              </a:lnSpc>
            </a:pPr>
            <a:r>
              <a:rPr lang="de-DE"/>
              <a:t>Neustrukturierung der Absatzgebiete</a:t>
            </a:r>
          </a:p>
          <a:p>
            <a:pPr lvl="2">
              <a:lnSpc>
                <a:spcPct val="90000"/>
              </a:lnSpc>
            </a:pPr>
            <a:r>
              <a:rPr lang="de-DE"/>
              <a:t>Personalbedarf im Außendienst erhöhen</a:t>
            </a:r>
          </a:p>
          <a:p>
            <a:pPr lvl="2">
              <a:lnSpc>
                <a:spcPct val="90000"/>
              </a:lnSpc>
            </a:pPr>
            <a:r>
              <a:rPr lang="de-DE"/>
              <a:t>Besondere Betreuung des Großhandels</a:t>
            </a:r>
          </a:p>
          <a:p>
            <a:pPr lvl="2">
              <a:lnSpc>
                <a:spcPct val="90000"/>
              </a:lnSpc>
            </a:pPr>
            <a:r>
              <a:rPr lang="de-DE"/>
              <a:t>Verstärkte Neukundenwerbung</a:t>
            </a:r>
          </a:p>
          <a:p>
            <a:pPr lvl="1">
              <a:lnSpc>
                <a:spcPct val="90000"/>
              </a:lnSpc>
            </a:pPr>
            <a:r>
              <a:rPr lang="de-DE"/>
              <a:t>Verbesserung des Kundendienstes</a:t>
            </a:r>
          </a:p>
          <a:p>
            <a:pPr lvl="2">
              <a:lnSpc>
                <a:spcPct val="90000"/>
              </a:lnSpc>
            </a:pPr>
            <a:r>
              <a:rPr lang="de-DE"/>
              <a:t>Hotline</a:t>
            </a:r>
          </a:p>
          <a:p>
            <a:pPr lvl="3">
              <a:lnSpc>
                <a:spcPct val="90000"/>
              </a:lnSpc>
            </a:pPr>
            <a:r>
              <a:rPr lang="de-DE"/>
              <a:t>0130-123567</a:t>
            </a:r>
          </a:p>
          <a:p>
            <a:pPr lvl="2">
              <a:lnSpc>
                <a:spcPct val="90000"/>
              </a:lnSpc>
            </a:pPr>
            <a:r>
              <a:rPr lang="de-DE"/>
              <a:t>24-Stunden-Lieferservice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Empfehlung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/>
              <a:t>Motivation der Mitarbeiter durch</a:t>
            </a:r>
          </a:p>
          <a:p>
            <a:pPr lvl="1"/>
            <a:r>
              <a:rPr lang="de-DE"/>
              <a:t>Umsatzprämie</a:t>
            </a:r>
          </a:p>
          <a:p>
            <a:pPr lvl="1"/>
            <a:r>
              <a:rPr lang="de-DE"/>
              <a:t>Schulung und Weiterbildung</a:t>
            </a:r>
          </a:p>
          <a:p>
            <a:r>
              <a:rPr lang="de-DE"/>
              <a:t>Intensive Akquisition von Großkunden</a:t>
            </a:r>
          </a:p>
          <a:p>
            <a:r>
              <a:rPr lang="de-DE"/>
              <a:t>Verstärkte Werbung in neuen Medien</a:t>
            </a:r>
          </a:p>
          <a:p>
            <a:r>
              <a:rPr lang="de-DE"/>
              <a:t>Marktgerechte Preisgestaltung</a:t>
            </a:r>
          </a:p>
          <a:p>
            <a:pPr lvl="1"/>
            <a:r>
              <a:rPr lang="de-DE"/>
              <a:t>Mengenrabatte und Boni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tandarddesign">
  <a:themeElements>
    <a:clrScheme name="Standard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rd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Modul">
  <a:themeElements>
    <a:clrScheme name="Modul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30000" r="10000" b="180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120</Words>
  <Application>Microsoft Office PowerPoint</Application>
  <PresentationFormat>Bildschirmpräsentation (4:3)</PresentationFormat>
  <Paragraphs>40</Paragraphs>
  <Slides>7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7</vt:i4>
      </vt:variant>
    </vt:vector>
  </HeadingPairs>
  <TitlesOfParts>
    <vt:vector size="14" baseType="lpstr">
      <vt:lpstr>Arial</vt:lpstr>
      <vt:lpstr>Corbel</vt:lpstr>
      <vt:lpstr>Wingdings</vt:lpstr>
      <vt:lpstr>Wingdings 2</vt:lpstr>
      <vt:lpstr>Wingdings 3</vt:lpstr>
      <vt:lpstr>Standarddesign</vt:lpstr>
      <vt:lpstr>Modul</vt:lpstr>
      <vt:lpstr>Marketing-Bericht</vt:lpstr>
      <vt:lpstr>Unser Weg in die Zukunft</vt:lpstr>
      <vt:lpstr>Ziele</vt:lpstr>
      <vt:lpstr>Jetzige Situation</vt:lpstr>
      <vt:lpstr>Gründe für diese Situation</vt:lpstr>
      <vt:lpstr>Mögliche Alternativen</vt:lpstr>
      <vt:lpstr>Empfehlung</vt:lpstr>
    </vt:vector>
  </TitlesOfParts>
  <Company>HERDT Verlag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Marketing-Bericht</dc:title>
  <dc:creator>Tina Wegener</dc:creator>
  <cp:lastModifiedBy>Lina Wagner</cp:lastModifiedBy>
  <cp:revision>8</cp:revision>
  <dcterms:created xsi:type="dcterms:W3CDTF">2003-08-20T07:09:18Z</dcterms:created>
  <dcterms:modified xsi:type="dcterms:W3CDTF">2015-10-03T15:48:08Z</dcterms:modified>
</cp:coreProperties>
</file>

<file path=docProps/thumbnail.jpeg>
</file>